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D00"/>
    <a:srgbClr val="461700"/>
    <a:srgbClr val="421600"/>
    <a:srgbClr val="AC3900"/>
    <a:srgbClr val="993300"/>
    <a:srgbClr val="E27100"/>
    <a:srgbClr val="CC6600"/>
    <a:srgbClr val="FF9900"/>
    <a:srgbClr val="0099FF"/>
    <a:srgbClr val="357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5374" autoAdjust="0"/>
  </p:normalViewPr>
  <p:slideViewPr>
    <p:cSldViewPr>
      <p:cViewPr>
        <p:scale>
          <a:sx n="70" d="100"/>
          <a:sy n="70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E6B460-EA05-4D52-AFB3-E208D7F08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7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93DC9-6CC3-4162-9373-292B447D75D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E7A67-C8E0-4CC4-AA73-9043CE366D5D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F2A0F-9E2A-4010-AAB7-1694BDA99294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4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5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9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245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2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9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18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369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248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5" y="5013176"/>
            <a:ext cx="7772400" cy="1584176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Презентація бібліотечно-інформаційного центру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8520" y="116633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40E08"/>
                </a:solidFill>
              </a:rPr>
              <a:t>Харківська загальноосвітня школа І-ІІІ ступенів №88 імені</a:t>
            </a:r>
          </a:p>
          <a:p>
            <a:pPr algn="ctr"/>
            <a:r>
              <a:rPr lang="uk-UA" sz="1600" dirty="0" smtClean="0">
                <a:solidFill>
                  <a:srgbClr val="040E08"/>
                </a:solidFill>
              </a:rPr>
              <a:t> О. Г. </a:t>
            </a:r>
            <a:r>
              <a:rPr lang="uk-UA" sz="1600" dirty="0" err="1" smtClean="0">
                <a:solidFill>
                  <a:srgbClr val="040E08"/>
                </a:solidFill>
              </a:rPr>
              <a:t>Зубарева</a:t>
            </a:r>
            <a:endParaRPr lang="uk-UA" sz="1600" dirty="0" smtClean="0">
              <a:solidFill>
                <a:srgbClr val="040E08"/>
              </a:solidFill>
            </a:endParaRPr>
          </a:p>
          <a:p>
            <a:pPr algn="ctr"/>
            <a:r>
              <a:rPr lang="uk-UA" sz="1600" dirty="0" smtClean="0">
                <a:solidFill>
                  <a:srgbClr val="040E08"/>
                </a:solidFill>
              </a:rPr>
              <a:t>Харківської міської ради, Харківської області</a:t>
            </a:r>
            <a:endParaRPr lang="ru-RU" sz="1600" dirty="0">
              <a:solidFill>
                <a:srgbClr val="040E0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065212"/>
            <a:ext cx="8153400" cy="1139651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Бібліотечно-інформаційний</a:t>
            </a:r>
            <a:r>
              <a:rPr lang="ru-RU" sz="36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 центр </a:t>
            </a:r>
            <a:r>
              <a:rPr lang="ru-RU" sz="3600" b="1" dirty="0" err="1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надає</a:t>
            </a:r>
            <a:r>
              <a:rPr lang="ru-RU" sz="36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наступні</a:t>
            </a:r>
            <a:r>
              <a:rPr lang="ru-RU" sz="36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ru-RU" sz="36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безкоштовних</a:t>
            </a:r>
            <a:r>
              <a:rPr lang="ru-RU" sz="36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послуг</a:t>
            </a:r>
            <a:r>
              <a:rPr lang="ru-RU" sz="3600" b="1" dirty="0">
                <a:solidFill>
                  <a:srgbClr val="FF9900"/>
                </a:solidFill>
              </a:rPr>
              <a:t>: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708920"/>
            <a:ext cx="8153400" cy="4267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перегляд </a:t>
            </a:r>
            <a:r>
              <a:rPr lang="en-US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CD-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дисків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з фонду </a:t>
            </a:r>
            <a:r>
              <a:rPr lang="ru-RU" sz="2800" dirty="0" err="1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медіатеки</a:t>
            </a:r>
            <a:r>
              <a:rPr lang="uk-UA" sz="2800" dirty="0">
                <a:solidFill>
                  <a:srgbClr val="FF9900"/>
                </a:solidFill>
              </a:rPr>
              <a:t>;</a:t>
            </a:r>
            <a:endParaRPr lang="ru-RU" sz="2800" dirty="0">
              <a:solidFill>
                <a:srgbClr val="FF9900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перегляд 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відеофільмів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err="1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виконання</a:t>
            </a:r>
            <a:r>
              <a:rPr lang="ru-RU" sz="28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бібліографічної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довідки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через 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пошук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INTERNET 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та 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роздрук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матеріалів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текстів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малюнків</a:t>
            </a:r>
            <a:r>
              <a:rPr lang="ru-RU" sz="28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);</a:t>
            </a:r>
            <a:endParaRPr lang="ru-RU" sz="2800" dirty="0">
              <a:solidFill>
                <a:srgbClr val="FF9900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err="1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виведення</a:t>
            </a:r>
            <a:r>
              <a:rPr lang="ru-RU" sz="28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інформації</a:t>
            </a:r>
            <a:r>
              <a:rPr lang="ru-RU" sz="28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на принтер.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7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345784" cy="5509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45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с двумя вырезанными противолежащими углами 197"/>
          <p:cNvSpPr/>
          <p:nvPr/>
        </p:nvSpPr>
        <p:spPr bwMode="auto">
          <a:xfrm>
            <a:off x="592450" y="4498026"/>
            <a:ext cx="1886912" cy="919162"/>
          </a:xfrm>
          <a:prstGeom prst="snip2Diag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6" name="Прямоугольник с двумя вырезанными противолежащими углами 195"/>
          <p:cNvSpPr/>
          <p:nvPr/>
        </p:nvSpPr>
        <p:spPr bwMode="auto">
          <a:xfrm>
            <a:off x="592450" y="3285332"/>
            <a:ext cx="1886912" cy="973137"/>
          </a:xfrm>
          <a:prstGeom prst="snip2Diag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" name="Скругленный прямоугольник 193"/>
          <p:cNvSpPr/>
          <p:nvPr/>
        </p:nvSpPr>
        <p:spPr bwMode="auto">
          <a:xfrm>
            <a:off x="592450" y="1734344"/>
            <a:ext cx="1886912" cy="1379537"/>
          </a:xfrm>
          <a:prstGeom prst="round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Text Box 5"/>
          <p:cNvSpPr txBox="1">
            <a:spLocks noChangeArrowheads="1"/>
          </p:cNvSpPr>
          <p:nvPr/>
        </p:nvSpPr>
        <p:spPr bwMode="auto">
          <a:xfrm>
            <a:off x="562167" y="946118"/>
            <a:ext cx="7937500" cy="42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uk-UA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 bwMode="auto">
          <a:xfrm>
            <a:off x="562167" y="852150"/>
            <a:ext cx="7937500" cy="648072"/>
          </a:xfrm>
          <a:prstGeom prst="round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562167" y="925178"/>
            <a:ext cx="7937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581D00"/>
                </a:solidFill>
                <a:latin typeface="Calibri" pitchFamily="34" charset="0"/>
              </a:rPr>
              <a:t>Інформаційно-просвітницька робота шкільної бібліотеки </a:t>
            </a: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91845" y="1913732"/>
            <a:ext cx="1987517" cy="11303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uk-UA" sz="1600" dirty="0">
                <a:solidFill>
                  <a:srgbClr val="993300"/>
                </a:solidFill>
                <a:latin typeface="Calibri" pitchFamily="34" charset="0"/>
              </a:rPr>
              <a:t>Діяльність бібліотеки на допомогу навчально-виховного процесу</a:t>
            </a:r>
          </a:p>
        </p:txBody>
      </p:sp>
      <p:sp>
        <p:nvSpPr>
          <p:cNvPr id="132" name="Text Box 14"/>
          <p:cNvSpPr txBox="1">
            <a:spLocks noChangeArrowheads="1"/>
          </p:cNvSpPr>
          <p:nvPr/>
        </p:nvSpPr>
        <p:spPr bwMode="auto">
          <a:xfrm>
            <a:off x="6716712" y="1902620"/>
            <a:ext cx="18684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uk-UA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8" name="Прямая со стрелкой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7" y="1472407"/>
            <a:ext cx="188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" name="TextBox 196"/>
          <p:cNvSpPr txBox="1"/>
          <p:nvPr/>
        </p:nvSpPr>
        <p:spPr>
          <a:xfrm>
            <a:off x="691893" y="329674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uk-UA" sz="1800" dirty="0" smtClean="0">
                <a:solidFill>
                  <a:srgbClr val="AC3900"/>
                </a:solidFill>
                <a:latin typeface="Calibri" pitchFamily="34" charset="0"/>
              </a:rPr>
              <a:t>Робота  з </a:t>
            </a:r>
            <a:r>
              <a:rPr lang="uk-UA" sz="1800" dirty="0" err="1" smtClean="0">
                <a:solidFill>
                  <a:srgbClr val="AC3900"/>
                </a:solidFill>
                <a:latin typeface="Calibri" pitchFamily="34" charset="0"/>
              </a:rPr>
              <a:t>веб-сторінкою</a:t>
            </a:r>
            <a:r>
              <a:rPr lang="uk-UA" sz="1800" dirty="0" smtClean="0">
                <a:solidFill>
                  <a:srgbClr val="AC3900"/>
                </a:solidFill>
                <a:latin typeface="Calibri" pitchFamily="34" charset="0"/>
              </a:rPr>
              <a:t> бібліотеки</a:t>
            </a:r>
            <a:endParaRPr lang="uk-UA" sz="1800" dirty="0">
              <a:solidFill>
                <a:srgbClr val="AC3900"/>
              </a:solidFill>
              <a:latin typeface="Calibri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42171" y="4607464"/>
            <a:ext cx="178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uk-UA" sz="1600" dirty="0" smtClean="0">
                <a:solidFill>
                  <a:srgbClr val="CC6600"/>
                </a:solidFill>
                <a:latin typeface="Calibri" pitchFamily="34" charset="0"/>
              </a:rPr>
              <a:t>Робота  з учнями, вчителями</a:t>
            </a:r>
            <a:endParaRPr lang="uk-UA" sz="1600" dirty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200" name="Прямоугольник с двумя вырезанными противолежащими углами 199"/>
          <p:cNvSpPr/>
          <p:nvPr/>
        </p:nvSpPr>
        <p:spPr bwMode="auto">
          <a:xfrm>
            <a:off x="642171" y="5569000"/>
            <a:ext cx="1837190" cy="1029444"/>
          </a:xfrm>
          <a:prstGeom prst="snip2Diag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05297" y="5703372"/>
            <a:ext cx="1510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CC6600"/>
                </a:solidFill>
                <a:latin typeface="Calibri" pitchFamily="34" charset="0"/>
              </a:rPr>
              <a:t>Робота з батьками</a:t>
            </a:r>
          </a:p>
          <a:p>
            <a:endParaRPr lang="ru-RU" sz="2000" dirty="0">
              <a:solidFill>
                <a:srgbClr val="CC6600"/>
              </a:solidFill>
            </a:endParaRPr>
          </a:p>
        </p:txBody>
      </p:sp>
      <p:cxnSp>
        <p:nvCxnSpPr>
          <p:cNvPr id="203" name="Прямая со стрелкой 202"/>
          <p:cNvCxnSpPr>
            <a:stCxn id="194" idx="0"/>
            <a:endCxn id="194" idx="0"/>
          </p:cNvCxnSpPr>
          <p:nvPr/>
        </p:nvCxnSpPr>
        <p:spPr bwMode="auto">
          <a:xfrm>
            <a:off x="1535906" y="1734344"/>
            <a:ext cx="0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Прямая со стрелкой 205"/>
          <p:cNvCxnSpPr/>
          <p:nvPr/>
        </p:nvCxnSpPr>
        <p:spPr bwMode="auto">
          <a:xfrm>
            <a:off x="1485603" y="1472407"/>
            <a:ext cx="50302" cy="334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9" name="Прямая со стрелкой 208"/>
          <p:cNvCxnSpPr/>
          <p:nvPr/>
        </p:nvCxnSpPr>
        <p:spPr bwMode="auto">
          <a:xfrm flipH="1">
            <a:off x="1633389" y="3113881"/>
            <a:ext cx="130301" cy="242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 bwMode="auto">
          <a:xfrm>
            <a:off x="1187624" y="4258469"/>
            <a:ext cx="144016" cy="239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 bwMode="auto">
          <a:xfrm flipH="1">
            <a:off x="1907704" y="5417188"/>
            <a:ext cx="144016" cy="222407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Прямая со стрелкой 219"/>
          <p:cNvCxnSpPr/>
          <p:nvPr/>
        </p:nvCxnSpPr>
        <p:spPr bwMode="auto">
          <a:xfrm flipH="1">
            <a:off x="1907704" y="5417188"/>
            <a:ext cx="144016" cy="309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3" name="Скругленный прямоугольник 222"/>
          <p:cNvSpPr/>
          <p:nvPr/>
        </p:nvSpPr>
        <p:spPr bwMode="auto">
          <a:xfrm>
            <a:off x="3561246" y="1766426"/>
            <a:ext cx="2192647" cy="1236663"/>
          </a:xfrm>
          <a:prstGeom prst="round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" name="Text Box 11"/>
          <p:cNvSpPr txBox="1">
            <a:spLocks noChangeArrowheads="1"/>
          </p:cNvSpPr>
          <p:nvPr/>
        </p:nvSpPr>
        <p:spPr bwMode="auto">
          <a:xfrm>
            <a:off x="3672525" y="1903412"/>
            <a:ext cx="19700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uk-UA" dirty="0">
                <a:solidFill>
                  <a:srgbClr val="993300"/>
                </a:solidFill>
                <a:latin typeface="Calibri" pitchFamily="34" charset="0"/>
              </a:rPr>
              <a:t>Групова робота</a:t>
            </a:r>
          </a:p>
        </p:txBody>
      </p:sp>
      <p:sp>
        <p:nvSpPr>
          <p:cNvPr id="226" name="Прямоугольник с двумя вырезанными противолежащими углами 225"/>
          <p:cNvSpPr/>
          <p:nvPr/>
        </p:nvSpPr>
        <p:spPr bwMode="auto">
          <a:xfrm>
            <a:off x="3635896" y="3296742"/>
            <a:ext cx="2117997" cy="923330"/>
          </a:xfrm>
          <a:prstGeom prst="snip2Diag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803649" y="3294846"/>
            <a:ext cx="1970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AC3900"/>
                </a:solidFill>
              </a:rPr>
              <a:t>Бесіди, диспути, </a:t>
            </a:r>
            <a:r>
              <a:rPr lang="uk-UA" sz="1400" dirty="0" err="1" smtClean="0">
                <a:solidFill>
                  <a:srgbClr val="AC3900"/>
                </a:solidFill>
              </a:rPr>
              <a:t>брейн-ринги</a:t>
            </a:r>
            <a:r>
              <a:rPr lang="uk-UA" sz="1400" dirty="0" smtClean="0">
                <a:solidFill>
                  <a:srgbClr val="AC3900"/>
                </a:solidFill>
              </a:rPr>
              <a:t>, </a:t>
            </a:r>
            <a:r>
              <a:rPr lang="uk-UA" sz="1400" dirty="0" err="1" smtClean="0">
                <a:solidFill>
                  <a:srgbClr val="AC3900"/>
                </a:solidFill>
              </a:rPr>
              <a:t>флешмобі</a:t>
            </a:r>
            <a:r>
              <a:rPr lang="uk-UA" sz="1400" dirty="0" smtClean="0">
                <a:solidFill>
                  <a:srgbClr val="AC3900"/>
                </a:solidFill>
              </a:rPr>
              <a:t>, уроки-проекти</a:t>
            </a:r>
            <a:endParaRPr lang="ru-RU" sz="1400" dirty="0">
              <a:solidFill>
                <a:srgbClr val="AC3900"/>
              </a:solidFill>
            </a:endParaRPr>
          </a:p>
        </p:txBody>
      </p:sp>
      <p:sp>
        <p:nvSpPr>
          <p:cNvPr id="228" name="Прямоугольник с двумя вырезанными противолежащими углами 227"/>
          <p:cNvSpPr/>
          <p:nvPr/>
        </p:nvSpPr>
        <p:spPr bwMode="auto">
          <a:xfrm>
            <a:off x="3635896" y="4607464"/>
            <a:ext cx="2006717" cy="809724"/>
          </a:xfrm>
          <a:prstGeom prst="snip2Diag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739779" y="4586191"/>
            <a:ext cx="190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CC6600"/>
                </a:solidFill>
              </a:rPr>
              <a:t>Виступи на педраді, консультації</a:t>
            </a:r>
            <a:endParaRPr lang="ru-RU" sz="1600" dirty="0">
              <a:solidFill>
                <a:srgbClr val="CC6600"/>
              </a:solidFill>
            </a:endParaRPr>
          </a:p>
        </p:txBody>
      </p:sp>
      <p:sp>
        <p:nvSpPr>
          <p:cNvPr id="230" name="Прямоугольник с двумя вырезанными противолежащими углами 229"/>
          <p:cNvSpPr/>
          <p:nvPr/>
        </p:nvSpPr>
        <p:spPr bwMode="auto">
          <a:xfrm>
            <a:off x="3672525" y="5703372"/>
            <a:ext cx="2081368" cy="807760"/>
          </a:xfrm>
          <a:prstGeom prst="snip2Diag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803649" y="5726907"/>
            <a:ext cx="1838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CC6600"/>
                </a:solidFill>
              </a:rPr>
              <a:t>Батьківські збори, тематичні вечори</a:t>
            </a:r>
            <a:endParaRPr lang="ru-RU" sz="1600" dirty="0">
              <a:solidFill>
                <a:srgbClr val="CC6600"/>
              </a:solidFill>
            </a:endParaRPr>
          </a:p>
        </p:txBody>
      </p:sp>
      <p:sp>
        <p:nvSpPr>
          <p:cNvPr id="232" name="Скругленный прямоугольник 231"/>
          <p:cNvSpPr/>
          <p:nvPr/>
        </p:nvSpPr>
        <p:spPr bwMode="auto">
          <a:xfrm>
            <a:off x="6400800" y="1807369"/>
            <a:ext cx="2184399" cy="1195720"/>
          </a:xfrm>
          <a:prstGeom prst="round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588224" y="206084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993300"/>
                </a:solidFill>
              </a:rPr>
              <a:t>Масова робота</a:t>
            </a:r>
            <a:endParaRPr lang="ru-RU" sz="2000" dirty="0">
              <a:solidFill>
                <a:srgbClr val="993300"/>
              </a:solidFill>
            </a:endParaRPr>
          </a:p>
        </p:txBody>
      </p:sp>
      <p:sp>
        <p:nvSpPr>
          <p:cNvPr id="234" name="Прямоугольник с двумя вырезанными противолежащими углами 233"/>
          <p:cNvSpPr/>
          <p:nvPr/>
        </p:nvSpPr>
        <p:spPr bwMode="auto">
          <a:xfrm>
            <a:off x="6400800" y="3356770"/>
            <a:ext cx="2419672" cy="3024558"/>
          </a:xfrm>
          <a:prstGeom prst="snip2Diag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588224" y="3573016"/>
            <a:ext cx="1996975" cy="263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CC6600"/>
                </a:solidFill>
                <a:latin typeface="Calibri" pitchFamily="34" charset="0"/>
              </a:rPr>
              <a:t>Оформлення книжкових виставок,дні інформації,усні журнали,</a:t>
            </a:r>
          </a:p>
          <a:p>
            <a:pPr algn="ctr"/>
            <a:r>
              <a:rPr lang="uk-UA" sz="2000" dirty="0" smtClean="0">
                <a:solidFill>
                  <a:srgbClr val="CC6600"/>
                </a:solidFill>
                <a:latin typeface="Calibri" pitchFamily="34" charset="0"/>
              </a:rPr>
              <a:t>бібліографічні огляди з теми</a:t>
            </a:r>
          </a:p>
          <a:p>
            <a:endParaRPr lang="ru-RU" dirty="0"/>
          </a:p>
        </p:txBody>
      </p:sp>
      <p:cxnSp>
        <p:nvCxnSpPr>
          <p:cNvPr id="237" name="Прямая со стрелкой 236"/>
          <p:cNvCxnSpPr/>
          <p:nvPr/>
        </p:nvCxnSpPr>
        <p:spPr bwMode="auto">
          <a:xfrm flipH="1">
            <a:off x="4883150" y="1504616"/>
            <a:ext cx="120898" cy="2618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9" name="Прямая со стрелкой 238"/>
          <p:cNvCxnSpPr/>
          <p:nvPr/>
        </p:nvCxnSpPr>
        <p:spPr bwMode="auto">
          <a:xfrm>
            <a:off x="7020272" y="1472407"/>
            <a:ext cx="216024" cy="334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1" name="Прямая со стрелкой 240"/>
          <p:cNvCxnSpPr>
            <a:endCxn id="223" idx="1"/>
          </p:cNvCxnSpPr>
          <p:nvPr/>
        </p:nvCxnSpPr>
        <p:spPr bwMode="auto">
          <a:xfrm flipV="1">
            <a:off x="2479362" y="2384758"/>
            <a:ext cx="1081884" cy="180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6" name="Прямая со стрелкой 245"/>
          <p:cNvCxnSpPr>
            <a:stCxn id="196" idx="0"/>
            <a:endCxn id="226" idx="2"/>
          </p:cNvCxnSpPr>
          <p:nvPr/>
        </p:nvCxnSpPr>
        <p:spPr bwMode="auto">
          <a:xfrm flipV="1">
            <a:off x="2479362" y="3758407"/>
            <a:ext cx="1156534" cy="13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>
            <a:stCxn id="198" idx="0"/>
            <a:endCxn id="228" idx="2"/>
          </p:cNvCxnSpPr>
          <p:nvPr/>
        </p:nvCxnSpPr>
        <p:spPr bwMode="auto">
          <a:xfrm>
            <a:off x="2479362" y="4957607"/>
            <a:ext cx="1156534" cy="54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0" name="Прямая со стрелкой 249"/>
          <p:cNvCxnSpPr>
            <a:endCxn id="230" idx="2"/>
          </p:cNvCxnSpPr>
          <p:nvPr/>
        </p:nvCxnSpPr>
        <p:spPr bwMode="auto">
          <a:xfrm flipV="1">
            <a:off x="2479362" y="6107252"/>
            <a:ext cx="1193163" cy="27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2" name="Прямая со стрелкой 251"/>
          <p:cNvCxnSpPr>
            <a:endCxn id="234" idx="3"/>
          </p:cNvCxnSpPr>
          <p:nvPr/>
        </p:nvCxnSpPr>
        <p:spPr bwMode="auto">
          <a:xfrm flipH="1">
            <a:off x="7610636" y="3003089"/>
            <a:ext cx="40319" cy="353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4" name="Прямая со стрелкой 253"/>
          <p:cNvCxnSpPr>
            <a:stCxn id="226" idx="0"/>
          </p:cNvCxnSpPr>
          <p:nvPr/>
        </p:nvCxnSpPr>
        <p:spPr bwMode="auto">
          <a:xfrm>
            <a:off x="5753893" y="3758407"/>
            <a:ext cx="646907" cy="619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>
            <a:stCxn id="228" idx="0"/>
          </p:cNvCxnSpPr>
          <p:nvPr/>
        </p:nvCxnSpPr>
        <p:spPr bwMode="auto">
          <a:xfrm>
            <a:off x="5642613" y="5012326"/>
            <a:ext cx="758187" cy="89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8" name="Прямая со стрелкой 257"/>
          <p:cNvCxnSpPr/>
          <p:nvPr/>
        </p:nvCxnSpPr>
        <p:spPr bwMode="auto">
          <a:xfrm flipV="1">
            <a:off x="5773736" y="5703372"/>
            <a:ext cx="627064" cy="5409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61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15340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ведуть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Риму,"-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Колись казали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мудреці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нас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ведуть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шляхи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незримі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книгою в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руці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дна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морського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Часописи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Петра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Шевченка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Франка.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читачів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вітаєм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радо,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до нас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прийшли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консультації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наради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Готові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(І. Сердюк).</a:t>
            </a:r>
          </a:p>
        </p:txBody>
      </p:sp>
    </p:spTree>
    <p:extLst>
      <p:ext uri="{BB962C8B-B14F-4D97-AF65-F5344CB8AC3E}">
        <p14:creationId xmlns:p14="http://schemas.microsoft.com/office/powerpoint/2010/main" val="15938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153400" cy="715962"/>
          </a:xfrm>
        </p:spPr>
        <p:txBody>
          <a:bodyPr/>
          <a:lstStyle/>
          <a:p>
            <a:r>
              <a:rPr lang="uk-UA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2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1052736"/>
            <a:ext cx="8153400" cy="715962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FFFF00"/>
                </a:solidFill>
              </a:rPr>
              <a:t>Завідувач бібліотеки: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smtClean="0">
                <a:solidFill>
                  <a:srgbClr val="FFFF00"/>
                </a:solidFill>
              </a:rPr>
              <a:t>Чорна Ірина Вікторівна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495300" y="2462213"/>
            <a:ext cx="8153400" cy="34925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56543"/>
            <a:ext cx="5544616" cy="415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56176" y="2527614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9900"/>
                </a:solidFill>
              </a:rPr>
              <a:t>Професійне</a:t>
            </a:r>
            <a:r>
              <a:rPr lang="ru-RU" b="1" dirty="0">
                <a:solidFill>
                  <a:srgbClr val="FF9900"/>
                </a:solidFill>
              </a:rPr>
              <a:t> </a:t>
            </a:r>
            <a:r>
              <a:rPr lang="ru-RU" b="1" dirty="0" smtClean="0">
                <a:solidFill>
                  <a:srgbClr val="FF9900"/>
                </a:solidFill>
              </a:rPr>
              <a:t>кредо:</a:t>
            </a:r>
          </a:p>
          <a:p>
            <a:r>
              <a:rPr lang="ru-RU" b="1" dirty="0" smtClean="0">
                <a:solidFill>
                  <a:srgbClr val="FF9900"/>
                </a:solidFill>
              </a:rPr>
              <a:t>«</a:t>
            </a:r>
            <a:r>
              <a:rPr lang="ru-RU" b="1" i="1" dirty="0" err="1" smtClean="0">
                <a:solidFill>
                  <a:srgbClr val="FF9900"/>
                </a:solidFill>
              </a:rPr>
              <a:t>Робочий</a:t>
            </a:r>
            <a:r>
              <a:rPr lang="ru-RU" b="1" i="1" dirty="0" smtClean="0">
                <a:solidFill>
                  <a:srgbClr val="FF9900"/>
                </a:solidFill>
              </a:rPr>
              <a:t> </a:t>
            </a:r>
            <a:r>
              <a:rPr lang="ru-RU" b="1" i="1" dirty="0" err="1">
                <a:solidFill>
                  <a:srgbClr val="FF9900"/>
                </a:solidFill>
              </a:rPr>
              <a:t>інструмент</a:t>
            </a:r>
            <a:r>
              <a:rPr lang="ru-RU" b="1" i="1" dirty="0">
                <a:solidFill>
                  <a:srgbClr val="FF9900"/>
                </a:solidFill>
              </a:rPr>
              <a:t> кожного </a:t>
            </a:r>
            <a:r>
              <a:rPr lang="ru-RU" b="1" i="1" dirty="0" err="1">
                <a:solidFill>
                  <a:srgbClr val="FF9900"/>
                </a:solidFill>
              </a:rPr>
              <a:t>бібліотекара</a:t>
            </a:r>
            <a:r>
              <a:rPr lang="ru-RU" b="1" i="1" dirty="0">
                <a:solidFill>
                  <a:srgbClr val="FF9900"/>
                </a:solidFill>
              </a:rPr>
              <a:t> є- не ручка й формуляр, а </a:t>
            </a:r>
            <a:r>
              <a:rPr lang="ru-RU" b="1" i="1" dirty="0" err="1">
                <a:solidFill>
                  <a:srgbClr val="FF9900"/>
                </a:solidFill>
              </a:rPr>
              <a:t>власна</a:t>
            </a:r>
            <a:r>
              <a:rPr lang="ru-RU" b="1" i="1" dirty="0">
                <a:solidFill>
                  <a:srgbClr val="FF9900"/>
                </a:solidFill>
              </a:rPr>
              <a:t> </a:t>
            </a:r>
            <a:r>
              <a:rPr lang="ru-RU" b="1" i="1" dirty="0" smtClean="0">
                <a:solidFill>
                  <a:srgbClr val="FF9900"/>
                </a:solidFill>
              </a:rPr>
              <a:t>душа»</a:t>
            </a:r>
            <a:endParaRPr lang="ru-RU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6934200" cy="1656184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FF9900"/>
                </a:solidFill>
              </a:rPr>
              <a:t>Характеристика бібліотечно-інформаційного центру:</a:t>
            </a:r>
            <a:endParaRPr lang="en-US" sz="4000" dirty="0">
              <a:solidFill>
                <a:srgbClr val="FF99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2492896"/>
            <a:ext cx="6934200" cy="40814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18"/>
              </a:rPr>
              <a:t>ч</a:t>
            </a:r>
            <a:r>
              <a:rPr lang="uk-UA" dirty="0" smtClean="0">
                <a:solidFill>
                  <a:schemeClr val="tx1"/>
                </a:solidFill>
                <a:latin typeface="18"/>
              </a:rPr>
              <a:t>итальна зала з абонементом;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18"/>
              </a:rPr>
              <a:t>1 книгосховище;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18"/>
              </a:rPr>
              <a:t>к</a:t>
            </a:r>
            <a:r>
              <a:rPr lang="uk-UA" dirty="0" smtClean="0">
                <a:solidFill>
                  <a:schemeClr val="tx1"/>
                </a:solidFill>
                <a:latin typeface="18"/>
              </a:rPr>
              <a:t>омп’ютер, підключений до мережі Інтернет, зона </a:t>
            </a:r>
            <a:r>
              <a:rPr lang="en-US" dirty="0" smtClean="0">
                <a:solidFill>
                  <a:schemeClr val="tx1"/>
                </a:solidFill>
                <a:latin typeface="18"/>
              </a:rPr>
              <a:t>Wi-Fi</a:t>
            </a:r>
            <a:r>
              <a:rPr lang="uk-UA" dirty="0" smtClean="0">
                <a:solidFill>
                  <a:schemeClr val="tx1"/>
                </a:solidFill>
                <a:latin typeface="18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18"/>
              </a:rPr>
              <a:t>п</a:t>
            </a:r>
            <a:r>
              <a:rPr lang="uk-UA" dirty="0" smtClean="0">
                <a:solidFill>
                  <a:schemeClr val="tx1"/>
                </a:solidFill>
                <a:latin typeface="18"/>
              </a:rPr>
              <a:t>ринтер;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18"/>
              </a:rPr>
              <a:t>а</a:t>
            </a:r>
            <a:r>
              <a:rPr lang="uk-UA" dirty="0" smtClean="0">
                <a:solidFill>
                  <a:schemeClr val="tx1"/>
                </a:solidFill>
                <a:latin typeface="18"/>
              </a:rPr>
              <a:t>кустичні колонки.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uk-UA" sz="2000" dirty="0" smtClean="0">
              <a:solidFill>
                <a:schemeClr val="tx1"/>
              </a:solidFill>
              <a:latin typeface="1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2000" dirty="0">
              <a:solidFill>
                <a:schemeClr val="tx1"/>
              </a:solidFill>
              <a:latin typeface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268760"/>
            <a:ext cx="8153400" cy="5008215"/>
          </a:xfrm>
        </p:spPr>
        <p:txBody>
          <a:bodyPr/>
          <a:lstStyle/>
          <a:p>
            <a:pPr marL="0" indent="0">
              <a:buNone/>
            </a:pPr>
            <a:r>
              <a:rPr lang="ru-RU" sz="21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800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Загальні</a:t>
            </a:r>
            <a:r>
              <a:rPr lang="ru-RU" sz="28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відомості</a:t>
            </a:r>
            <a:r>
              <a:rPr lang="ru-RU" sz="28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про </a:t>
            </a:r>
            <a:r>
              <a:rPr lang="ru-RU" sz="2800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бібліотеку</a:t>
            </a:r>
            <a:r>
              <a:rPr lang="ru-RU" sz="28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endParaRPr lang="ru-RU" sz="24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 </a:t>
            </a:r>
            <a:endParaRPr lang="ru-RU" sz="2400" dirty="0" smtClean="0">
              <a:solidFill>
                <a:srgbClr val="FF9900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Рік</a:t>
            </a: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заснування</a:t>
            </a: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     - </a:t>
            </a:r>
            <a:r>
              <a:rPr lang="ru-RU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1936</a:t>
            </a:r>
            <a:endParaRPr lang="ru-RU" sz="24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sz="2400" dirty="0" err="1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Кількість</a:t>
            </a:r>
            <a:r>
              <a:rPr lang="ru-RU" sz="24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читачів</a:t>
            </a: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   -  </a:t>
            </a:r>
            <a:r>
              <a:rPr lang="ru-RU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463</a:t>
            </a:r>
            <a:endParaRPr lang="ru-RU" sz="24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          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800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Головні</a:t>
            </a:r>
            <a:r>
              <a:rPr lang="ru-RU" sz="28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показники</a:t>
            </a:r>
            <a:r>
              <a:rPr lang="ru-RU" sz="28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бібліотеки</a:t>
            </a:r>
            <a:r>
              <a:rPr lang="ru-RU" sz="28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24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Загальна</a:t>
            </a: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кількість</a:t>
            </a: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бібліотечного</a:t>
            </a: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фонду - </a:t>
            </a:r>
            <a:r>
              <a:rPr lang="ru-RU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29666</a:t>
            </a:r>
            <a:r>
              <a:rPr lang="ru-RU" sz="24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примірників</a:t>
            </a:r>
            <a:endParaRPr lang="ru-RU" sz="2400" dirty="0">
              <a:solidFill>
                <a:srgbClr val="FF9900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err="1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Підручники</a:t>
            </a:r>
            <a:r>
              <a:rPr lang="ru-RU" sz="24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- </a:t>
            </a:r>
            <a:r>
              <a:rPr lang="ru-RU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13434</a:t>
            </a: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 err="1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примірників</a:t>
            </a:r>
            <a:endParaRPr lang="ru-RU" sz="2400" dirty="0">
              <a:solidFill>
                <a:srgbClr val="FF9900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Художня</a:t>
            </a:r>
            <a:r>
              <a:rPr lang="ru-RU" sz="24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література</a:t>
            </a:r>
            <a:r>
              <a:rPr lang="ru-RU" sz="24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16532</a:t>
            </a:r>
            <a:r>
              <a:rPr lang="ru-RU" sz="2400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rgbClr val="FF9900"/>
                </a:solidFill>
                <a:latin typeface="+mn-lt"/>
                <a:ea typeface="+mn-ea"/>
                <a:cs typeface="+mn-cs"/>
              </a:rPr>
              <a:t>примірників</a:t>
            </a:r>
            <a:endParaRPr lang="ru-RU" sz="2400" dirty="0">
              <a:solidFill>
                <a:srgbClr val="FF99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Масова робота: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37374"/>
            <a:ext cx="4824536" cy="320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29486"/>
            <a:ext cx="4788024" cy="317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4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896544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42235"/>
            <a:ext cx="5648176" cy="42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5689600" cy="4267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6080224" cy="4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219" y="1341"/>
            <a:ext cx="8153400" cy="715962"/>
          </a:xfrm>
        </p:spPr>
        <p:txBody>
          <a:bodyPr/>
          <a:lstStyle/>
          <a:p>
            <a:r>
              <a:rPr lang="uk-UA" dirty="0" smtClean="0">
                <a:solidFill>
                  <a:srgbClr val="FF9900"/>
                </a:solidFill>
              </a:rPr>
              <a:t>Книжкові виставки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3919984" cy="29399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50985"/>
            <a:ext cx="4212952" cy="31597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18394"/>
            <a:ext cx="4304704" cy="57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53400" cy="715962"/>
          </a:xfrm>
        </p:spPr>
        <p:txBody>
          <a:bodyPr/>
          <a:lstStyle/>
          <a:p>
            <a:r>
              <a:rPr lang="uk-UA" sz="4000" dirty="0" smtClean="0">
                <a:solidFill>
                  <a:srgbClr val="FF9900"/>
                </a:solidFill>
              </a:rPr>
              <a:t>Акція «Подаруй книгу бібліотеці»</a:t>
            </a:r>
            <a:endParaRPr lang="ru-RU" sz="4000" dirty="0">
              <a:solidFill>
                <a:srgbClr val="FF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7402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8" y="2852936"/>
            <a:ext cx="4872541" cy="365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6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95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196</Words>
  <Application>Microsoft Office PowerPoint</Application>
  <PresentationFormat>Экран (4:3)</PresentationFormat>
  <Paragraphs>48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295</vt:lpstr>
      <vt:lpstr>Презентація бібліотечно-інформаційного центру</vt:lpstr>
      <vt:lpstr>Завідувач бібліотеки: Чорна Ірина Вікторівна</vt:lpstr>
      <vt:lpstr>Характеристика бібліотечно-інформаційного центру:</vt:lpstr>
      <vt:lpstr>Презентация PowerPoint</vt:lpstr>
      <vt:lpstr>Масова робота:</vt:lpstr>
      <vt:lpstr>Презентация PowerPoint</vt:lpstr>
      <vt:lpstr>Презентация PowerPoint</vt:lpstr>
      <vt:lpstr>Книжкові виставки</vt:lpstr>
      <vt:lpstr>Акція «Подаруй книгу бібліотеці»</vt:lpstr>
      <vt:lpstr>Бібліотечно-інформаційний центр надає наступні види безкоштовних послуг: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бібліотечно-інформаційного центру</dc:title>
  <dc:creator>Victoria</dc:creator>
  <cp:lastModifiedBy>asus</cp:lastModifiedBy>
  <cp:revision>12</cp:revision>
  <dcterms:created xsi:type="dcterms:W3CDTF">2015-02-24T08:33:26Z</dcterms:created>
  <dcterms:modified xsi:type="dcterms:W3CDTF">2015-02-24T12:01:45Z</dcterms:modified>
</cp:coreProperties>
</file>